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70" r:id="rId11"/>
    <p:sldId id="271" r:id="rId12"/>
    <p:sldId id="272" r:id="rId13"/>
    <p:sldId id="273" r:id="rId14"/>
    <p:sldId id="274" r:id="rId15"/>
    <p:sldId id="275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426" autoAdjust="0"/>
    <p:restoredTop sz="94660"/>
  </p:normalViewPr>
  <p:slideViewPr>
    <p:cSldViewPr>
      <p:cViewPr>
        <p:scale>
          <a:sx n="80" d="100"/>
          <a:sy n="80" d="100"/>
        </p:scale>
        <p:origin x="-1212" y="-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35"/>
    </mc:Choice>
    <mc:Fallback>
      <c:style val="35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Soccer Scatter plot</a:t>
            </a:r>
          </a:p>
        </c:rich>
      </c:tx>
      <c:layout/>
      <c:overlay val="0"/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# of Turns</c:v>
                </c:pt>
              </c:strCache>
            </c:strRef>
          </c:tx>
          <c:spPr>
            <a:ln w="47625">
              <a:noFill/>
            </a:ln>
          </c:spPr>
          <c:trendline>
            <c:spPr>
              <a:ln w="15875"/>
            </c:spPr>
            <c:trendlineType val="linear"/>
            <c:dispRSqr val="0"/>
            <c:dispEq val="0"/>
          </c:trendline>
          <c:xVal>
            <c:numRef>
              <c:f>Sheet1!$A$2:$A$10</c:f>
              <c:numCache>
                <c:formatCode>General</c:formatCode>
                <c:ptCount val="9"/>
                <c:pt idx="0">
                  <c:v>1</c:v>
                </c:pt>
                <c:pt idx="1">
                  <c:v>1</c:v>
                </c:pt>
                <c:pt idx="2">
                  <c:v>2</c:v>
                </c:pt>
                <c:pt idx="3">
                  <c:v>2</c:v>
                </c:pt>
                <c:pt idx="4">
                  <c:v>3</c:v>
                </c:pt>
                <c:pt idx="5">
                  <c:v>3</c:v>
                </c:pt>
                <c:pt idx="6">
                  <c:v>4</c:v>
                </c:pt>
                <c:pt idx="7">
                  <c:v>4</c:v>
                </c:pt>
                <c:pt idx="8">
                  <c:v>5</c:v>
                </c:pt>
              </c:numCache>
            </c:numRef>
          </c:xVal>
          <c:yVal>
            <c:numRef>
              <c:f>Sheet1!$B$2:$B$10</c:f>
              <c:numCache>
                <c:formatCode>General</c:formatCode>
                <c:ptCount val="9"/>
                <c:pt idx="0">
                  <c:v>3</c:v>
                </c:pt>
                <c:pt idx="1">
                  <c:v>4</c:v>
                </c:pt>
                <c:pt idx="2">
                  <c:v>2</c:v>
                </c:pt>
                <c:pt idx="3">
                  <c:v>7</c:v>
                </c:pt>
                <c:pt idx="4">
                  <c:v>3</c:v>
                </c:pt>
                <c:pt idx="5">
                  <c:v>7</c:v>
                </c:pt>
                <c:pt idx="6">
                  <c:v>2</c:v>
                </c:pt>
                <c:pt idx="7">
                  <c:v>5</c:v>
                </c:pt>
                <c:pt idx="8">
                  <c:v>6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82860672"/>
        <c:axId val="88199936"/>
      </c:scatterChart>
      <c:valAx>
        <c:axId val="8286067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# of Goals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88199936"/>
        <c:crosses val="autoZero"/>
        <c:crossBetween val="midCat"/>
      </c:valAx>
      <c:valAx>
        <c:axId val="88199936"/>
        <c:scaling>
          <c:orientation val="minMax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/>
                  <a:t># of Turns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82860672"/>
        <c:crosses val="autoZero"/>
        <c:crossBetween val="midCat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BC1F8D-731D-484B-9F0C-EC91F65913FD}" type="datetimeFigureOut">
              <a:rPr lang="en-US" smtClean="0"/>
              <a:t>4/28/2015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79794F-0565-47FD-8AE7-152AB1BB6A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6581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79794F-0565-47FD-8AE7-152AB1BB6AB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8364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81E00FD6-7C40-440D-8A13-52038C28435D}" type="datetimeFigureOut">
              <a:rPr lang="en-US" smtClean="0"/>
              <a:t>4/28/2015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308D3C3B-15D5-4516-BAE5-96F88B7484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00FD6-7C40-440D-8A13-52038C28435D}" type="datetimeFigureOut">
              <a:rPr lang="en-US" smtClean="0"/>
              <a:t>4/28/2015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D3C3B-15D5-4516-BAE5-96F88B7484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00FD6-7C40-440D-8A13-52038C28435D}" type="datetimeFigureOut">
              <a:rPr lang="en-US" smtClean="0"/>
              <a:t>4/28/2015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D3C3B-15D5-4516-BAE5-96F88B7484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81E00FD6-7C40-440D-8A13-52038C28435D}" type="datetimeFigureOut">
              <a:rPr lang="en-US" smtClean="0"/>
              <a:t>4/28/2015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D3C3B-15D5-4516-BAE5-96F88B7484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81E00FD6-7C40-440D-8A13-52038C28435D}" type="datetimeFigureOut">
              <a:rPr lang="en-US" smtClean="0"/>
              <a:t>4/28/2015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308D3C3B-15D5-4516-BAE5-96F88B748486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81E00FD6-7C40-440D-8A13-52038C28435D}" type="datetimeFigureOut">
              <a:rPr lang="en-US" smtClean="0"/>
              <a:t>4/28/2015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308D3C3B-15D5-4516-BAE5-96F88B7484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81E00FD6-7C40-440D-8A13-52038C28435D}" type="datetimeFigureOut">
              <a:rPr lang="en-US" smtClean="0"/>
              <a:t>4/28/2015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308D3C3B-15D5-4516-BAE5-96F88B74848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00FD6-7C40-440D-8A13-52038C28435D}" type="datetimeFigureOut">
              <a:rPr lang="en-US" smtClean="0"/>
              <a:t>4/28/2015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D3C3B-15D5-4516-BAE5-96F88B7484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81E00FD6-7C40-440D-8A13-52038C28435D}" type="datetimeFigureOut">
              <a:rPr lang="en-US" smtClean="0"/>
              <a:t>4/28/2015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308D3C3B-15D5-4516-BAE5-96F88B7484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81E00FD6-7C40-440D-8A13-52038C28435D}" type="datetimeFigureOut">
              <a:rPr lang="en-US" smtClean="0"/>
              <a:t>4/28/2015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308D3C3B-15D5-4516-BAE5-96F88B74848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81E00FD6-7C40-440D-8A13-52038C28435D}" type="datetimeFigureOut">
              <a:rPr lang="en-US" smtClean="0"/>
              <a:t>4/28/2015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308D3C3B-15D5-4516-BAE5-96F88B74848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81E00FD6-7C40-440D-8A13-52038C28435D}" type="datetimeFigureOut">
              <a:rPr lang="en-US" smtClean="0"/>
              <a:t>4/28/2015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308D3C3B-15D5-4516-BAE5-96F88B748486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 spd="slow">
    <p:push dir="u"/>
  </p:transition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60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Soccer Scatterplots: Hands on Activity</a:t>
            </a:r>
            <a:endParaRPr lang="en-US" sz="60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Marissa Segreto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20744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Graphing: Scatter </a:t>
            </a:r>
            <a:r>
              <a:rPr lang="en-US" dirty="0"/>
              <a:t>P</a:t>
            </a:r>
            <a:r>
              <a:rPr lang="en-US" dirty="0" smtClean="0"/>
              <a:t>lot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Label X and Y axis accordingly.</a:t>
            </a:r>
          </a:p>
          <a:p>
            <a:pPr marL="64008" indent="0">
              <a:buNone/>
            </a:pPr>
            <a:endParaRPr lang="en-US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Plot points from your completed Data table.</a:t>
            </a:r>
          </a:p>
          <a:p>
            <a:pPr marL="64008" indent="0">
              <a:buNone/>
            </a:pPr>
            <a:endParaRPr lang="en-US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Mark a line of best fit, trend line.</a:t>
            </a:r>
          </a:p>
        </p:txBody>
      </p:sp>
    </p:spTree>
    <p:extLst>
      <p:ext uri="{BB962C8B-B14F-4D97-AF65-F5344CB8AC3E}">
        <p14:creationId xmlns:p14="http://schemas.microsoft.com/office/powerpoint/2010/main" val="3234338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Data Collection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34214970"/>
              </p:ext>
            </p:extLst>
          </p:nvPr>
        </p:nvGraphicFramePr>
        <p:xfrm>
          <a:off x="457200" y="1905000"/>
          <a:ext cx="8229600" cy="4079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Score Keeper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Player 1:</a:t>
                      </a:r>
                      <a:r>
                        <a:rPr lang="en-US" baseline="0" dirty="0" smtClean="0"/>
                        <a:t> Fothergill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Player 2: Robbie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Goal</a:t>
                      </a:r>
                      <a:r>
                        <a:rPr lang="en-US" baseline="0" dirty="0" smtClean="0"/>
                        <a:t>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IIII = 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III = 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Goal 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II = 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IIIIIII = 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Goal</a:t>
                      </a:r>
                      <a:r>
                        <a:rPr lang="en-US" baseline="0" dirty="0" smtClean="0"/>
                        <a:t> 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IIIIIII = 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III = 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Goal 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II = 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IIIII = 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Goal 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IIIIII</a:t>
                      </a:r>
                      <a:r>
                        <a:rPr lang="en-US" baseline="0" dirty="0" smtClean="0"/>
                        <a:t> = 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III</a:t>
                      </a:r>
                      <a:r>
                        <a:rPr lang="en-US" baseline="0" dirty="0" smtClean="0"/>
                        <a:t> (time ended)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Goal</a:t>
                      </a:r>
                      <a:r>
                        <a:rPr lang="en-US" baseline="0" dirty="0" smtClean="0"/>
                        <a:t> 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Goal 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Goal 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Goal 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Goal 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70553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Scatter Plot</a:t>
            </a:r>
            <a:endParaRPr lang="en-US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88708415"/>
              </p:ext>
            </p:extLst>
          </p:nvPr>
        </p:nvGraphicFramePr>
        <p:xfrm>
          <a:off x="1295400" y="1828800"/>
          <a:ext cx="6324600" cy="37947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655743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Correlations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4608"/>
          </a:xfrm>
        </p:spPr>
        <p:txBody>
          <a:bodyPr/>
          <a:lstStyle/>
          <a:p>
            <a:r>
              <a:rPr lang="en-US" dirty="0" smtClean="0"/>
              <a:t>Positive correlation: when the two sets of data’s values strongly </a:t>
            </a:r>
            <a:r>
              <a:rPr lang="en-US" b="1" dirty="0" smtClean="0"/>
              <a:t>increase</a:t>
            </a:r>
            <a:r>
              <a:rPr lang="en-US" dirty="0" smtClean="0"/>
              <a:t> together</a:t>
            </a:r>
          </a:p>
          <a:p>
            <a:pPr marL="64008" indent="0">
              <a:buNone/>
            </a:pPr>
            <a:endParaRPr lang="en-US" dirty="0" smtClean="0"/>
          </a:p>
          <a:p>
            <a:r>
              <a:rPr lang="en-US" dirty="0" smtClean="0"/>
              <a:t>No correlation: when the two sets of values don’t seem to be linked together at all</a:t>
            </a:r>
          </a:p>
          <a:p>
            <a:pPr marL="64008" indent="0">
              <a:buNone/>
            </a:pPr>
            <a:endParaRPr lang="en-US" dirty="0" smtClean="0"/>
          </a:p>
          <a:p>
            <a:r>
              <a:rPr lang="en-US" dirty="0" smtClean="0"/>
              <a:t>Negative correlation: when one set of values </a:t>
            </a:r>
            <a:r>
              <a:rPr lang="en-US" b="1" dirty="0" smtClean="0"/>
              <a:t>decreases</a:t>
            </a:r>
            <a:r>
              <a:rPr lang="en-US" dirty="0" smtClean="0"/>
              <a:t> as the other </a:t>
            </a:r>
            <a:r>
              <a:rPr lang="en-US" b="1" dirty="0" smtClean="0"/>
              <a:t>increases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664879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Based off of this activity…..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4008" indent="0">
              <a:buNone/>
            </a:pPr>
            <a:r>
              <a:rPr lang="en-US" sz="3600" dirty="0" smtClean="0"/>
              <a:t>What possible conjectures can we make about what can happen with different outcomes based off of the </a:t>
            </a:r>
            <a:r>
              <a:rPr lang="en-US" sz="3600" b="1" dirty="0" smtClean="0"/>
              <a:t>number of goals</a:t>
            </a:r>
            <a:r>
              <a:rPr lang="en-US" sz="3600" dirty="0" smtClean="0"/>
              <a:t> and the </a:t>
            </a:r>
            <a:r>
              <a:rPr lang="en-US" sz="3600" b="1" dirty="0" smtClean="0"/>
              <a:t>number of turns</a:t>
            </a:r>
            <a:r>
              <a:rPr lang="en-US" sz="3600" dirty="0" smtClean="0"/>
              <a:t>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7371582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Rimbey</a:t>
            </a:r>
            <a:r>
              <a:rPr lang="en-US" dirty="0"/>
              <a:t>, Kimberly. "Play Ball!" </a:t>
            </a:r>
            <a:r>
              <a:rPr lang="en-US" i="1" dirty="0"/>
              <a:t>Math Academy</a:t>
            </a:r>
            <a:r>
              <a:rPr lang="en-US" dirty="0"/>
              <a:t>. The Actuarial Foundation. Web. 23 Apr. 2015. &lt;http://www.actuarialfoundation.org/pdf/math-academy-play-ball.pdf&gt;.</a:t>
            </a:r>
          </a:p>
          <a:p>
            <a:pPr marL="64008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821473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4608"/>
          </a:xfrm>
        </p:spPr>
        <p:txBody>
          <a:bodyPr/>
          <a:lstStyle/>
          <a:p>
            <a:r>
              <a:rPr lang="en-US" dirty="0" smtClean="0"/>
              <a:t>Students will develop a deep understanding of representing data by creating a scatterplot graph.</a:t>
            </a:r>
          </a:p>
          <a:p>
            <a:pPr marL="64008" indent="0">
              <a:buNone/>
            </a:pPr>
            <a:endParaRPr lang="en-US" dirty="0" smtClean="0"/>
          </a:p>
          <a:p>
            <a:r>
              <a:rPr lang="en-US" dirty="0" smtClean="0"/>
              <a:t>Students will have a sound understanding of the different correlation trends that data displays.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995479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007008"/>
          </a:xfrm>
        </p:spPr>
        <p:txBody>
          <a:bodyPr>
            <a:normAutofit/>
          </a:bodyPr>
          <a:lstStyle/>
          <a:p>
            <a:r>
              <a:rPr lang="en-US" sz="2400" dirty="0" smtClean="0"/>
              <a:t>Given a graph, students will be able to label the X and Y axis appropriately with 100% accuracy.</a:t>
            </a:r>
          </a:p>
          <a:p>
            <a:r>
              <a:rPr lang="en-US" sz="2400" dirty="0" smtClean="0"/>
              <a:t>Given the data he/she collected, the student will be ale to make conjectures about the possible relationships between the number of goals and number of turns it took for each goal with 80% accuracy.</a:t>
            </a:r>
          </a:p>
          <a:p>
            <a:r>
              <a:rPr lang="en-US" sz="2400" dirty="0" smtClean="0"/>
              <a:t>Using the data, students will be able to plot point accordingly with 100% accuracy.</a:t>
            </a:r>
          </a:p>
          <a:p>
            <a:r>
              <a:rPr lang="en-US" sz="2400" dirty="0" smtClean="0"/>
              <a:t>Viewing the data plotted, students will be able to mark lines of trend while describing its correlation with 80% accuracy.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2501080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Materials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778408"/>
          </a:xfrm>
        </p:spPr>
        <p:txBody>
          <a:bodyPr/>
          <a:lstStyle/>
          <a:p>
            <a:r>
              <a:rPr lang="en-US" dirty="0" smtClean="0"/>
              <a:t>Soccer game board with spinner</a:t>
            </a:r>
          </a:p>
          <a:p>
            <a:r>
              <a:rPr lang="en-US" dirty="0" smtClean="0"/>
              <a:t>Paper clips</a:t>
            </a:r>
          </a:p>
          <a:p>
            <a:r>
              <a:rPr lang="en-US" dirty="0" smtClean="0"/>
              <a:t>Score board</a:t>
            </a:r>
          </a:p>
          <a:p>
            <a:r>
              <a:rPr lang="en-US" dirty="0" smtClean="0"/>
              <a:t>Graph paper</a:t>
            </a:r>
          </a:p>
          <a:p>
            <a:r>
              <a:rPr lang="en-US" dirty="0" smtClean="0"/>
              <a:t>Data table</a:t>
            </a:r>
          </a:p>
          <a:p>
            <a:r>
              <a:rPr lang="en-US" dirty="0" smtClean="0"/>
              <a:t>Pencils</a:t>
            </a:r>
          </a:p>
          <a:p>
            <a:r>
              <a:rPr lang="en-US" dirty="0" smtClean="0"/>
              <a:t>Pennies (game marker)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568940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Description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702208"/>
          </a:xfrm>
        </p:spPr>
        <p:txBody>
          <a:bodyPr/>
          <a:lstStyle/>
          <a:p>
            <a:r>
              <a:rPr lang="en-US" dirty="0" smtClean="0"/>
              <a:t>In groups of 3:</a:t>
            </a:r>
          </a:p>
          <a:p>
            <a:pPr lvl="1"/>
            <a:r>
              <a:rPr lang="en-US" dirty="0" smtClean="0"/>
              <a:t>Label yourselves as the two players and the one score keeper</a:t>
            </a:r>
          </a:p>
          <a:p>
            <a:pPr lvl="1"/>
            <a:r>
              <a:rPr lang="en-US" dirty="0" smtClean="0"/>
              <a:t>Score keeper will write down the data of how many turns it takes each player to score ‘said number’ of goals within a four minute game.</a:t>
            </a:r>
          </a:p>
          <a:p>
            <a:pPr lvl="1"/>
            <a:r>
              <a:rPr lang="en-US" dirty="0" smtClean="0"/>
              <a:t>Each game will be played with 4 quarters.</a:t>
            </a:r>
          </a:p>
          <a:p>
            <a:pPr lvl="1"/>
            <a:r>
              <a:rPr lang="en-US" dirty="0" smtClean="0"/>
              <a:t>Each quarter will be a one minute game.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105862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930808"/>
          </a:xfrm>
        </p:spPr>
        <p:txBody>
          <a:bodyPr/>
          <a:lstStyle/>
          <a:p>
            <a:pPr marL="578358" indent="-514350">
              <a:buFont typeface="+mj-lt"/>
              <a:buAutoNum type="arabicPeriod"/>
            </a:pPr>
            <a:r>
              <a:rPr lang="en-US" dirty="0" smtClean="0"/>
              <a:t>Place the “soccer ball” on the solid line in the center of the game board.</a:t>
            </a:r>
          </a:p>
          <a:p>
            <a:pPr marL="578358" indent="-514350">
              <a:buFont typeface="+mj-lt"/>
              <a:buAutoNum type="arabicPeriod"/>
            </a:pPr>
            <a:endParaRPr lang="en-US" dirty="0" smtClean="0"/>
          </a:p>
          <a:p>
            <a:pPr marL="578358" indent="-514350">
              <a:buFont typeface="+mj-lt"/>
              <a:buAutoNum type="arabicPeriod"/>
            </a:pPr>
            <a:r>
              <a:rPr lang="en-US" dirty="0" smtClean="0"/>
              <a:t>The two players you selected will take turns spinning the paper clip on the spinner and moving the corresponding yards towards their opponents goal.</a:t>
            </a:r>
          </a:p>
          <a:p>
            <a:pPr marL="64008" indent="0">
              <a:buNone/>
            </a:pPr>
            <a:r>
              <a:rPr lang="en-US" dirty="0" smtClean="0"/>
              <a:t>*Each line is represented as 10 yard marks*</a:t>
            </a:r>
          </a:p>
        </p:txBody>
      </p:sp>
    </p:spTree>
    <p:extLst>
      <p:ext uri="{BB962C8B-B14F-4D97-AF65-F5344CB8AC3E}">
        <p14:creationId xmlns:p14="http://schemas.microsoft.com/office/powerpoint/2010/main" val="361045367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Directions (</a:t>
            </a:r>
            <a:r>
              <a:rPr lang="en-US" dirty="0" err="1" smtClean="0"/>
              <a:t>con’t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8358" indent="-514350">
              <a:buFont typeface="+mj-lt"/>
              <a:buAutoNum type="arabicPeriod" startAt="3"/>
            </a:pPr>
            <a:r>
              <a:rPr lang="en-US" dirty="0" smtClean="0"/>
              <a:t>Each time a player reaches their opponents goal, he/she will receive one point.</a:t>
            </a:r>
          </a:p>
          <a:p>
            <a:pPr marL="578358" indent="-514350">
              <a:buFont typeface="+mj-lt"/>
              <a:buAutoNum type="arabicPeriod" startAt="3"/>
            </a:pPr>
            <a:endParaRPr lang="en-US" dirty="0" smtClean="0"/>
          </a:p>
          <a:p>
            <a:pPr marL="578358" indent="-514350">
              <a:buFont typeface="+mj-lt"/>
              <a:buAutoNum type="arabicPeriod" startAt="3"/>
            </a:pPr>
            <a:r>
              <a:rPr lang="en-US" dirty="0" smtClean="0"/>
              <a:t>Tally each turn within the correct goal # box until the goal is scored.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695690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of Score Keeping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15322520"/>
              </p:ext>
            </p:extLst>
          </p:nvPr>
        </p:nvGraphicFramePr>
        <p:xfrm>
          <a:off x="457200" y="2133600"/>
          <a:ext cx="82296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Score</a:t>
                      </a:r>
                      <a:r>
                        <a:rPr lang="en-US" baseline="0" dirty="0" smtClean="0"/>
                        <a:t> Keeper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Player</a:t>
                      </a:r>
                      <a:r>
                        <a:rPr lang="en-US" baseline="0" dirty="0" smtClean="0"/>
                        <a:t> 1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Player 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Goal</a:t>
                      </a:r>
                      <a:r>
                        <a:rPr lang="en-US" baseline="0" dirty="0" smtClean="0"/>
                        <a:t>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IIIII = 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III = 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Goal 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II = 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IIIIII = 6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957427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2590800"/>
            <a:ext cx="8062912" cy="1470025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l"/>
            <a:r>
              <a:rPr lang="en-US" sz="8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Now… Lets Play Soccer!</a:t>
            </a:r>
            <a:endParaRPr lang="en-US" sz="8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89888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176</TotalTime>
  <Words>555</Words>
  <Application>Microsoft Office PowerPoint</Application>
  <PresentationFormat>On-screen Show (4:3)</PresentationFormat>
  <Paragraphs>90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Verve</vt:lpstr>
      <vt:lpstr>Soccer Scatterplots: Hands on Activity</vt:lpstr>
      <vt:lpstr>Goals</vt:lpstr>
      <vt:lpstr>Objectives</vt:lpstr>
      <vt:lpstr>Materials</vt:lpstr>
      <vt:lpstr>Description</vt:lpstr>
      <vt:lpstr>Directions</vt:lpstr>
      <vt:lpstr>Directions (con’t)</vt:lpstr>
      <vt:lpstr>Example of Score Keeping</vt:lpstr>
      <vt:lpstr>Now… Lets Play Soccer!</vt:lpstr>
      <vt:lpstr>Graphing: Scatter Plot</vt:lpstr>
      <vt:lpstr>Example Data Collection</vt:lpstr>
      <vt:lpstr>Example Scatter Plot</vt:lpstr>
      <vt:lpstr>Types of Correlations</vt:lpstr>
      <vt:lpstr>Based off of this activity…..</vt:lpstr>
      <vt:lpstr>Source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Marissa</dc:creator>
  <cp:lastModifiedBy>Marissa</cp:lastModifiedBy>
  <cp:revision>20</cp:revision>
  <dcterms:created xsi:type="dcterms:W3CDTF">2015-04-26T21:53:12Z</dcterms:created>
  <dcterms:modified xsi:type="dcterms:W3CDTF">2015-04-28T19:26:04Z</dcterms:modified>
</cp:coreProperties>
</file>